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67" r:id="rId5"/>
    <p:sldId id="260" r:id="rId6"/>
    <p:sldId id="259" r:id="rId7"/>
    <p:sldId id="263" r:id="rId8"/>
    <p:sldId id="261" r:id="rId9"/>
    <p:sldId id="264" r:id="rId10"/>
    <p:sldId id="262" r:id="rId11"/>
    <p:sldId id="269" r:id="rId12"/>
    <p:sldId id="270" r:id="rId13"/>
    <p:sldId id="265" r:id="rId14"/>
    <p:sldId id="266"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4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10/20/2017</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10/20/2017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spd="slow">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10/20/2017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spd="slow">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10/20/2017</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transition spd="slow">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10/20/2017</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10/20/2017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10/20/2017</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10/20/2017</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transition spd="slow">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10/20/2017</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spd="slow">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10/20/2017</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10/20/2017</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transition spd="slow">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10/20/2017</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u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7800" y="-228600"/>
            <a:ext cx="7696200" cy="4800600"/>
          </a:xfrm>
        </p:spPr>
        <p:txBody>
          <a:bodyPr>
            <a:normAutofit/>
          </a:bodyPr>
          <a:lstStyle/>
          <a:p>
            <a:pPr algn="ctr"/>
            <a:r>
              <a:rPr lang="ru-RU" sz="4800" dirty="0" smtClean="0">
                <a:solidFill>
                  <a:schemeClr val="tx1"/>
                </a:solidFill>
              </a:rPr>
              <a:t/>
            </a:r>
            <a:br>
              <a:rPr lang="ru-RU" sz="4800" dirty="0" smtClean="0">
                <a:solidFill>
                  <a:schemeClr val="tx1"/>
                </a:solidFill>
              </a:rPr>
            </a:br>
            <a:r>
              <a:rPr lang="ru-RU" sz="4800" dirty="0" smtClean="0">
                <a:solidFill>
                  <a:schemeClr val="tx1"/>
                </a:solidFill>
              </a:rPr>
              <a:t/>
            </a:r>
            <a:br>
              <a:rPr lang="ru-RU" sz="4800" dirty="0" smtClean="0">
                <a:solidFill>
                  <a:schemeClr val="tx1"/>
                </a:solidFill>
              </a:rPr>
            </a:br>
            <a:r>
              <a:rPr lang="ru-RU" sz="4400" b="0" dirty="0" smtClean="0">
                <a:solidFill>
                  <a:srgbClr val="002060"/>
                </a:solidFill>
                <a:latin typeface="Times New Roman" pitchFamily="18" charset="0"/>
                <a:cs typeface="Times New Roman" pitchFamily="18" charset="0"/>
              </a:rPr>
              <a:t>П</a:t>
            </a:r>
            <a:r>
              <a:rPr lang="ru-RU" sz="4400" dirty="0" smtClean="0">
                <a:solidFill>
                  <a:srgbClr val="002060"/>
                </a:solidFill>
                <a:latin typeface="Times New Roman" pitchFamily="18" charset="0"/>
                <a:cs typeface="Times New Roman" pitchFamily="18" charset="0"/>
              </a:rPr>
              <a:t>ричинение тяжкого или средней тяжести вреда здоровью в состоянии аффекта </a:t>
            </a:r>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3200" dirty="0" smtClean="0">
                <a:solidFill>
                  <a:srgbClr val="002060"/>
                </a:solidFill>
                <a:latin typeface="Times New Roman" pitchFamily="18" charset="0"/>
                <a:cs typeface="Times New Roman" pitchFamily="18" charset="0"/>
              </a:rPr>
              <a:t>(ст. 113 УК РФ)</a:t>
            </a:r>
            <a:endParaRPr lang="ru-RU" sz="3200"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8600" y="4343400"/>
            <a:ext cx="8763000" cy="2362200"/>
          </a:xfrm>
        </p:spPr>
        <p:txBody>
          <a:bodyPr>
            <a:normAutofit/>
          </a:bodyPr>
          <a:lstStyle/>
          <a:p>
            <a:pPr algn="r"/>
            <a:endParaRPr lang="ru-RU" sz="1900" dirty="0" smtClean="0">
              <a:solidFill>
                <a:schemeClr val="tx1"/>
              </a:solidFill>
              <a:latin typeface="Times New Roman" pitchFamily="18" charset="0"/>
              <a:cs typeface="Times New Roman" pitchFamily="18" charset="0"/>
            </a:endParaRPr>
          </a:p>
          <a:p>
            <a:endParaRPr lang="ru-RU" dirty="0" smtClean="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74638"/>
            <a:ext cx="7620000" cy="715962"/>
          </a:xfrm>
        </p:spPr>
        <p:txBody>
          <a:bodyPr>
            <a:normAutofit/>
          </a:bodyPr>
          <a:lstStyle/>
          <a:p>
            <a:r>
              <a:rPr lang="ru-RU" sz="3200" b="1" dirty="0" smtClean="0">
                <a:solidFill>
                  <a:schemeClr val="tx1"/>
                </a:solidFill>
              </a:rPr>
              <a:t>Субъективная сторона:</a:t>
            </a:r>
            <a:endParaRPr lang="ru-RU" sz="3200" b="1" dirty="0">
              <a:solidFill>
                <a:schemeClr val="tx1"/>
              </a:solidFill>
            </a:endParaRPr>
          </a:p>
        </p:txBody>
      </p:sp>
      <p:sp>
        <p:nvSpPr>
          <p:cNvPr id="3" name="Содержимое 2"/>
          <p:cNvSpPr>
            <a:spLocks noGrp="1"/>
          </p:cNvSpPr>
          <p:nvPr>
            <p:ph sz="quarter" idx="1"/>
          </p:nvPr>
        </p:nvSpPr>
        <p:spPr>
          <a:xfrm>
            <a:off x="304800" y="1066800"/>
            <a:ext cx="8382000" cy="5407152"/>
          </a:xfrm>
        </p:spPr>
        <p:txBody>
          <a:bodyPr>
            <a:normAutofit/>
          </a:bodyPr>
          <a:lstStyle/>
          <a:p>
            <a:pPr marL="0" indent="358775" algn="just"/>
            <a:r>
              <a:rPr lang="ru-RU" dirty="0" smtClean="0"/>
              <a:t>Субъективная сторона рассматриваемого преступления характеризуется умышленной виной. Умысел может быть как прямым, так и косвенным. Умысел в данном составе всегда внезапно возникший и аффектированный.</a:t>
            </a:r>
            <a:endParaRPr lang="ru-RU" dirty="0" smtClean="0">
              <a:latin typeface="Times New Roman" pitchFamily="18" charset="0"/>
              <a:cs typeface="Times New Roman" pitchFamily="18" charset="0"/>
            </a:endParaRPr>
          </a:p>
          <a:p>
            <a:pPr marL="0" indent="358775" algn="just">
              <a:buNone/>
            </a:pPr>
            <a:r>
              <a:rPr lang="ru-RU" b="1" i="1" u="sng" dirty="0" smtClean="0">
                <a:latin typeface="Times New Roman" pitchFamily="18" charset="0"/>
                <a:cs typeface="Times New Roman" pitchFamily="18" charset="0"/>
              </a:rPr>
              <a:t>В данном случае имеется в виду: </a:t>
            </a:r>
          </a:p>
          <a:p>
            <a:pPr marL="173038" indent="185738" algn="just">
              <a:buFont typeface="Wingdings" pitchFamily="2" charset="2"/>
              <a:buChar char="§"/>
            </a:pPr>
            <a:r>
              <a:rPr lang="ru-RU" dirty="0" smtClean="0">
                <a:latin typeface="Times New Roman" pitchFamily="18" charset="0"/>
                <a:cs typeface="Times New Roman" pitchFamily="18" charset="0"/>
              </a:rPr>
              <a:t>достижение им возраста 16 лет или совершеннолетний возраст; </a:t>
            </a:r>
          </a:p>
          <a:p>
            <a:pPr marL="173038" indent="185738" algn="just">
              <a:buFont typeface="Wingdings" pitchFamily="2" charset="2"/>
              <a:buChar char="§"/>
            </a:pPr>
            <a:r>
              <a:rPr lang="ru-RU" dirty="0" smtClean="0">
                <a:latin typeface="Times New Roman" pitchFamily="18" charset="0"/>
                <a:cs typeface="Times New Roman" pitchFamily="18" charset="0"/>
              </a:rPr>
              <a:t>дееспособность по состоянию психического здоровья;</a:t>
            </a:r>
          </a:p>
          <a:p>
            <a:pPr marL="173038" indent="185738" algn="just">
              <a:buFont typeface="Wingdings" pitchFamily="2" charset="2"/>
              <a:buChar char="§"/>
            </a:pPr>
            <a:r>
              <a:rPr lang="ru-RU" dirty="0" smtClean="0">
                <a:latin typeface="Times New Roman" pitchFamily="18" charset="0"/>
                <a:cs typeface="Times New Roman" pitchFamily="18" charset="0"/>
              </a:rPr>
              <a:t>общее психическое состояние; </a:t>
            </a:r>
          </a:p>
          <a:p>
            <a:pPr marL="173038" indent="185738" algn="just">
              <a:buFont typeface="Wingdings" pitchFamily="2" charset="2"/>
              <a:buChar char="§"/>
            </a:pPr>
            <a:r>
              <a:rPr lang="ru-RU" dirty="0" smtClean="0">
                <a:latin typeface="Times New Roman" pitchFamily="18" charset="0"/>
                <a:cs typeface="Times New Roman" pitchFamily="18" charset="0"/>
              </a:rPr>
              <a:t>социальная адаптивность; </a:t>
            </a:r>
          </a:p>
          <a:p>
            <a:pPr marL="173038" indent="185738" algn="just">
              <a:buFont typeface="Wingdings" pitchFamily="2" charset="2"/>
              <a:buChar char="§"/>
            </a:pPr>
            <a:r>
              <a:rPr lang="ru-RU" dirty="0" smtClean="0">
                <a:latin typeface="Times New Roman" pitchFamily="18" charset="0"/>
                <a:cs typeface="Times New Roman" pitchFamily="18" charset="0"/>
              </a:rPr>
              <a:t>склонность к проявлению агрессии в других ситуациях.</a:t>
            </a:r>
          </a:p>
          <a:p>
            <a:endParaRPr lang="ru-RU"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28600" y="609600"/>
            <a:ext cx="8382000" cy="6019800"/>
          </a:xfrm>
        </p:spPr>
        <p:txBody>
          <a:bodyPr>
            <a:normAutofit/>
          </a:bodyPr>
          <a:lstStyle/>
          <a:p>
            <a:pPr marL="0" indent="352425" algn="just">
              <a:spcBef>
                <a:spcPts val="0"/>
              </a:spcBef>
            </a:pPr>
            <a:r>
              <a:rPr lang="ru-RU" dirty="0" smtClean="0">
                <a:latin typeface="Times New Roman" pitchFamily="18" charset="0"/>
                <a:cs typeface="Times New Roman" pitchFamily="18" charset="0"/>
              </a:rPr>
              <a:t>Причинение тяжкого или средней тяжести вреда здоровью в состоянии аффекта по неосторожности влечет ответственность по ст. 118 УК. Аффектированное состояние при этом должно учитываться как обстоятельство, смягчающее наказание.</a:t>
            </a:r>
          </a:p>
          <a:p>
            <a:pPr marL="0" indent="352425" algn="just">
              <a:spcBef>
                <a:spcPts val="0"/>
              </a:spcBef>
              <a:buNone/>
            </a:pPr>
            <a:endParaRPr lang="ru-RU" dirty="0" smtClean="0">
              <a:latin typeface="Times New Roman" pitchFamily="18" charset="0"/>
              <a:cs typeface="Times New Roman" pitchFamily="18" charset="0"/>
            </a:endParaRPr>
          </a:p>
          <a:p>
            <a:pPr marL="0" indent="352425" algn="just">
              <a:spcBef>
                <a:spcPts val="0"/>
              </a:spcBef>
              <a:buNone/>
            </a:pPr>
            <a:r>
              <a:rPr lang="ru-RU" b="1" i="1" dirty="0" smtClean="0">
                <a:latin typeface="Times New Roman" pitchFamily="18" charset="0"/>
                <a:cs typeface="Times New Roman" pitchFamily="18" charset="0"/>
              </a:rPr>
              <a:t>Мотивы</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преступления, предусмотренного ст. 113 УК, могут быть различными (месть, ревность и др.). Их выяснение зачастую необходимо для решения вопроса, было ли состояние сильного душевного волнения у виновного.</a:t>
            </a:r>
          </a:p>
          <a:p>
            <a:pPr marL="0" indent="352425" algn="just">
              <a:spcBef>
                <a:spcPts val="0"/>
              </a:spcBef>
              <a:buNone/>
            </a:pPr>
            <a:endParaRPr lang="ru-RU" dirty="0" smtClean="0">
              <a:latin typeface="Times New Roman" pitchFamily="18" charset="0"/>
              <a:cs typeface="Times New Roman" pitchFamily="18" charset="0"/>
            </a:endParaRPr>
          </a:p>
          <a:p>
            <a:endParaRPr lang="ru-RU"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28600" y="838200"/>
            <a:ext cx="8458200" cy="5635752"/>
          </a:xfrm>
        </p:spPr>
        <p:txBody>
          <a:bodyPr/>
          <a:lstStyle/>
          <a:p>
            <a:pPr marL="0" indent="352425" algn="just"/>
            <a:r>
              <a:rPr lang="ru-RU" dirty="0" smtClean="0">
                <a:latin typeface="Times New Roman" pitchFamily="18" charset="0"/>
                <a:cs typeface="Times New Roman" pitchFamily="18" charset="0"/>
              </a:rPr>
              <a:t>Причинение в состоянии аффекта тяжкого или средней тяжести вреда здоровью двух или более лиц квалифицируется также по ст. 113 УК. По этой же статье квалифицируется и умышленное причинение в состоянии аффекта тяжкого вреда здоровью, повлекшее по неосторожности смерть потерпевшего. Конкуренция специальных норм, предусмотренных соответственно ч. 4 ст. 111 и ст. 113 УК, разрешается в пользу нормы, предусматривающей состав преступления со смягчающими обстоятельствами (ст. 113 УК).</a:t>
            </a:r>
          </a:p>
          <a:p>
            <a:endParaRPr lang="ru-RU"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74638"/>
            <a:ext cx="7696200" cy="639762"/>
          </a:xfrm>
        </p:spPr>
        <p:txBody>
          <a:bodyPr>
            <a:normAutofit/>
          </a:bodyPr>
          <a:lstStyle/>
          <a:p>
            <a:r>
              <a:rPr lang="ru-RU" sz="3200" b="1" dirty="0" smtClean="0">
                <a:solidFill>
                  <a:schemeClr val="tx1"/>
                </a:solidFill>
              </a:rPr>
              <a:t>Ответственность:</a:t>
            </a:r>
            <a:endParaRPr lang="ru-RU" sz="3200" b="1" dirty="0">
              <a:solidFill>
                <a:schemeClr val="tx1"/>
              </a:solidFill>
            </a:endParaRPr>
          </a:p>
        </p:txBody>
      </p:sp>
      <p:sp>
        <p:nvSpPr>
          <p:cNvPr id="3" name="Содержимое 2"/>
          <p:cNvSpPr>
            <a:spLocks noGrp="1"/>
          </p:cNvSpPr>
          <p:nvPr>
            <p:ph sz="quarter" idx="1"/>
          </p:nvPr>
        </p:nvSpPr>
        <p:spPr>
          <a:xfrm>
            <a:off x="228600" y="1066800"/>
            <a:ext cx="8382000" cy="5562600"/>
          </a:xfrm>
        </p:spPr>
        <p:txBody>
          <a:bodyPr>
            <a:normAutofit fontScale="92500"/>
          </a:bodyPr>
          <a:lstStyle/>
          <a:p>
            <a:pPr marL="0" indent="358775" algn="just"/>
            <a:r>
              <a:rPr lang="ru-RU" dirty="0" smtClean="0">
                <a:latin typeface="Times New Roman" pitchFamily="18" charset="0"/>
                <a:cs typeface="Times New Roman" pitchFamily="18" charset="0"/>
              </a:rPr>
              <a:t>К ответственности за данный вид преступления привлекаются лица, достигшие возраста 16 лет и являющиеся психически дееспособными. Они же, являются совершившими преступление по нанесению травм и увечий лицу, спровоцировавшему факт насилия со стороны ответчика. </a:t>
            </a:r>
          </a:p>
          <a:p>
            <a:pPr marL="0" indent="358775" algn="just"/>
            <a:r>
              <a:rPr lang="ru-RU" dirty="0" smtClean="0">
                <a:latin typeface="Times New Roman" pitchFamily="18" charset="0"/>
                <a:cs typeface="Times New Roman" pitchFamily="18" charset="0"/>
              </a:rPr>
              <a:t>Смягчение ответственности, по отношению к ним, допускается при доказательстве того, что они действовали в состоянии аффекта. </a:t>
            </a:r>
          </a:p>
          <a:p>
            <a:pPr marL="0" indent="358775" algn="just"/>
            <a:r>
              <a:rPr lang="ru-RU" dirty="0" smtClean="0">
                <a:latin typeface="Times New Roman" pitchFamily="18" charset="0"/>
                <a:cs typeface="Times New Roman" pitchFamily="18" charset="0"/>
              </a:rPr>
              <a:t>За причинение тяжкого и средней тяжести вреда состоянию здоровья, предусмотрено наказание в виде лишения свободы сроком до двух лет или ограничением свободы на тот же срок. </a:t>
            </a:r>
          </a:p>
          <a:p>
            <a:pPr marL="0" indent="358775" algn="just"/>
            <a:r>
              <a:rPr lang="ru-RU" dirty="0" smtClean="0">
                <a:latin typeface="Times New Roman" pitchFamily="18" charset="0"/>
                <a:cs typeface="Times New Roman" pitchFamily="18" charset="0"/>
              </a:rPr>
              <a:t>Соответственно, это наказание ослаблено, в сравнении с наказанием, предусмотренного за нанесение вреда здоровью в той же степени, но в связи с намеренным действием. Здесь жертва разделяет ответственность за преступление, наряду с ответчиком.</a:t>
            </a:r>
          </a:p>
          <a:p>
            <a:endParaRPr lang="ru-RU"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447800"/>
            <a:ext cx="7620000" cy="1752600"/>
          </a:xfrm>
        </p:spPr>
        <p:txBody>
          <a:bodyPr>
            <a:noAutofit/>
          </a:bodyPr>
          <a:lstStyle/>
          <a:p>
            <a:pPr algn="ctr"/>
            <a:r>
              <a:rPr lang="ru-RU" sz="4400" b="1" dirty="0" smtClean="0">
                <a:solidFill>
                  <a:srgbClr val="002060"/>
                </a:solidFill>
              </a:rPr>
              <a:t>Спасибо </a:t>
            </a:r>
            <a:br>
              <a:rPr lang="ru-RU" sz="4400" b="1" dirty="0" smtClean="0">
                <a:solidFill>
                  <a:srgbClr val="002060"/>
                </a:solidFill>
              </a:rPr>
            </a:br>
            <a:r>
              <a:rPr lang="ru-RU" sz="4400" b="1" dirty="0" smtClean="0">
                <a:solidFill>
                  <a:srgbClr val="002060"/>
                </a:solidFill>
              </a:rPr>
              <a:t>за внимание!</a:t>
            </a:r>
            <a:endParaRPr lang="ru-RU" sz="4400" b="1" dirty="0">
              <a:solidFill>
                <a:srgbClr val="002060"/>
              </a:solidFil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74638"/>
            <a:ext cx="8458200" cy="868362"/>
          </a:xfrm>
        </p:spPr>
        <p:txBody>
          <a:bodyPr>
            <a:normAutofit/>
          </a:bodyPr>
          <a:lstStyle/>
          <a:p>
            <a:pPr algn="ctr"/>
            <a:r>
              <a:rPr lang="ru-RU" b="1" dirty="0" smtClean="0">
                <a:solidFill>
                  <a:schemeClr val="tx1"/>
                </a:solidFill>
                <a:latin typeface="Times New Roman" pitchFamily="18" charset="0"/>
                <a:cs typeface="Times New Roman" pitchFamily="18" charset="0"/>
              </a:rPr>
              <a:t>СПИСОК ИСПОЛЬЗУЕМОЙ ЛИТЕРАТУРЫ:</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28600" y="1371600"/>
            <a:ext cx="8458200" cy="5102352"/>
          </a:xfrm>
        </p:spPr>
        <p:txBody>
          <a:bodyPr/>
          <a:lstStyle/>
          <a:p>
            <a:pPr marL="0" lvl="0" indent="358775" algn="just">
              <a:spcBef>
                <a:spcPts val="0"/>
              </a:spcBef>
              <a:buNone/>
            </a:pPr>
            <a:r>
              <a:rPr lang="ru-RU" sz="2800" dirty="0" smtClean="0">
                <a:latin typeface="Times New Roman" pitchFamily="18" charset="0"/>
                <a:cs typeface="Times New Roman" pitchFamily="18" charset="0"/>
              </a:rPr>
              <a:t>1</a:t>
            </a:r>
            <a:r>
              <a:rPr lang="ru-RU"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Конституция </a:t>
            </a:r>
            <a:r>
              <a:rPr lang="ru-RU" sz="2800" dirty="0" smtClean="0">
                <a:latin typeface="Times New Roman" pitchFamily="18" charset="0"/>
                <a:cs typeface="Times New Roman" pitchFamily="18" charset="0"/>
              </a:rPr>
              <a:t>РФ (принята всенародным голосованием 12.12.1993), (с изменениями и дополнениями на 201</a:t>
            </a:r>
            <a:r>
              <a:rPr lang="en-US" sz="2800" dirty="0" smtClean="0">
                <a:latin typeface="Times New Roman" pitchFamily="18" charset="0"/>
                <a:cs typeface="Times New Roman" pitchFamily="18" charset="0"/>
              </a:rPr>
              <a:t>7</a:t>
            </a:r>
            <a:r>
              <a:rPr lang="ru-RU" sz="2800" dirty="0" smtClean="0">
                <a:latin typeface="Times New Roman" pitchFamily="18" charset="0"/>
                <a:cs typeface="Times New Roman" pitchFamily="18" charset="0"/>
              </a:rPr>
              <a:t> г.);</a:t>
            </a:r>
          </a:p>
          <a:p>
            <a:pPr marL="0" lvl="0" indent="358775" algn="just">
              <a:spcBef>
                <a:spcPts val="0"/>
              </a:spcBef>
              <a:buNone/>
            </a:pPr>
            <a:r>
              <a:rPr lang="ru-RU" sz="2800" dirty="0" smtClean="0">
                <a:latin typeface="Times New Roman" pitchFamily="18" charset="0"/>
                <a:cs typeface="Times New Roman" pitchFamily="18" charset="0"/>
              </a:rPr>
              <a:t>2</a:t>
            </a:r>
            <a:r>
              <a:rPr lang="ru-RU"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Уголовный </a:t>
            </a:r>
            <a:r>
              <a:rPr lang="ru-RU" sz="2800" dirty="0" smtClean="0">
                <a:latin typeface="Times New Roman" pitchFamily="18" charset="0"/>
                <a:cs typeface="Times New Roman" pitchFamily="18" charset="0"/>
              </a:rPr>
              <a:t>кодекс Российской Федерации от 13.06.1996 N 63-ФЗ (</a:t>
            </a:r>
            <a:r>
              <a:rPr lang="ru-RU" sz="2800" dirty="0" smtClean="0"/>
              <a:t>с </a:t>
            </a:r>
            <a:r>
              <a:rPr lang="ru-RU" sz="2800" dirty="0" err="1" smtClean="0"/>
              <a:t>изм</a:t>
            </a:r>
            <a:r>
              <a:rPr lang="ru-RU" sz="2800" dirty="0" smtClean="0"/>
              <a:t>. и доп., вступ. в силу с 26.08.2017</a:t>
            </a:r>
            <a:r>
              <a:rPr lang="en-US" sz="2800" dirty="0" smtClean="0"/>
              <a:t> </a:t>
            </a:r>
            <a:r>
              <a:rPr lang="ru-RU" sz="2800" dirty="0" smtClean="0"/>
              <a:t>г.</a:t>
            </a:r>
            <a:r>
              <a:rPr lang="ru-RU" sz="2800" dirty="0" smtClean="0">
                <a:latin typeface="Times New Roman" pitchFamily="18" charset="0"/>
                <a:cs typeface="Times New Roman" pitchFamily="18" charset="0"/>
              </a:rPr>
              <a:t>).</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28600" y="457200"/>
            <a:ext cx="8229600" cy="6172200"/>
          </a:xfrm>
        </p:spPr>
        <p:txBody>
          <a:bodyPr>
            <a:normAutofit fontScale="92500" lnSpcReduction="10000"/>
          </a:bodyPr>
          <a:lstStyle/>
          <a:p>
            <a:pPr marL="0" indent="358775" algn="ctr">
              <a:lnSpc>
                <a:spcPct val="120000"/>
              </a:lnSpc>
              <a:spcBef>
                <a:spcPts val="0"/>
              </a:spcBef>
              <a:buNone/>
            </a:pPr>
            <a:r>
              <a:rPr lang="ru-RU" sz="3500" b="1" i="1" dirty="0" smtClean="0">
                <a:latin typeface="Times New Roman" pitchFamily="18" charset="0"/>
                <a:cs typeface="Times New Roman" pitchFamily="18" charset="0"/>
              </a:rPr>
              <a:t>Состояние аффекта – </a:t>
            </a:r>
            <a:r>
              <a:rPr lang="ru-RU" sz="3500" dirty="0" smtClean="0">
                <a:latin typeface="Times New Roman" pitchFamily="18" charset="0"/>
                <a:cs typeface="Times New Roman" pitchFamily="18" charset="0"/>
              </a:rPr>
              <a:t>состояние предельного душевного волнения человека, которое лишает его способности сконцентрироваться на доводах рассудка и заставляет полностью попасть под влияние сильных эмоций и, переполняющих его, чувств.</a:t>
            </a:r>
          </a:p>
          <a:p>
            <a:pPr marL="0" indent="358775" algn="ctr">
              <a:lnSpc>
                <a:spcPct val="120000"/>
              </a:lnSpc>
              <a:spcBef>
                <a:spcPts val="0"/>
              </a:spcBef>
              <a:buNone/>
            </a:pPr>
            <a:r>
              <a:rPr lang="ru-RU" sz="3500" dirty="0" smtClean="0">
                <a:latin typeface="Times New Roman" pitchFamily="18" charset="0"/>
                <a:cs typeface="Times New Roman" pitchFamily="18" charset="0"/>
              </a:rPr>
              <a:t>Состояние аффекта управляется физиологическими процессами, поэтому состояние неконтролируемого гнева является естественным.</a:t>
            </a:r>
            <a:r>
              <a:rPr lang="en-US" sz="3500" dirty="0" smtClean="0">
                <a:latin typeface="Times New Roman" pitchFamily="18" charset="0"/>
                <a:cs typeface="Times New Roman" pitchFamily="18" charset="0"/>
              </a:rPr>
              <a:t> </a:t>
            </a:r>
            <a:endParaRPr lang="ru-RU" sz="3500" dirty="0" smtClean="0">
              <a:latin typeface="Times New Roman" pitchFamily="18" charset="0"/>
              <a:cs typeface="Times New Roman" pitchFamily="18" charset="0"/>
            </a:endParaRPr>
          </a:p>
          <a:p>
            <a:endParaRPr lang="ru-RU"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Наталья\Desktop\image049-17.jpg"/>
          <p:cNvPicPr>
            <a:picLocks noGrp="1" noChangeAspect="1" noChangeArrowheads="1"/>
          </p:cNvPicPr>
          <p:nvPr>
            <p:ph sz="quarter" idx="1"/>
          </p:nvPr>
        </p:nvPicPr>
        <p:blipFill>
          <a:blip r:embed="rId2" cstate="print"/>
          <a:srcRect/>
          <a:stretch>
            <a:fillRect/>
          </a:stretch>
        </p:blipFill>
        <p:spPr bwMode="auto">
          <a:xfrm>
            <a:off x="762000" y="914400"/>
            <a:ext cx="7315200" cy="523373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04800" y="304800"/>
            <a:ext cx="8229600" cy="6553200"/>
          </a:xfrm>
        </p:spPr>
        <p:txBody>
          <a:bodyPr>
            <a:normAutofit/>
          </a:bodyPr>
          <a:lstStyle/>
          <a:p>
            <a:pPr marL="0" indent="358775" algn="just" fontAlgn="base"/>
            <a:r>
              <a:rPr lang="ru-RU" b="1" dirty="0" smtClean="0">
                <a:latin typeface="Times New Roman" pitchFamily="18" charset="0"/>
                <a:cs typeface="Times New Roman" pitchFamily="18" charset="0"/>
              </a:rPr>
              <a:t>Статья 113. Причинение тяжкого или средней тяжести вреда здоровью в состоянии аффекта</a:t>
            </a:r>
          </a:p>
          <a:p>
            <a:pPr marL="0" indent="358775" algn="just" fontAlgn="base">
              <a:buNone/>
            </a:pPr>
            <a:r>
              <a:rPr lang="ru-RU" dirty="0" smtClean="0">
                <a:latin typeface="Times New Roman" pitchFamily="18" charset="0"/>
                <a:cs typeface="Times New Roman" pitchFamily="18" charset="0"/>
              </a:rPr>
              <a:t>Умышленное причинение тяжкого или средней тяжести вреда здоровью, совершенное в состоянии внезапно возникшего сильного душевного волнения (аффекта), вызванного насилием, издевательством или тяжким оскорблением со стороны потерпевшего либо иными противоправными или аморальными действиями (бездействием) потерпевшего, а равно длительной психотравмирующей ситуацией, возникшей в связи с систематическим противоправным или аморальным поведением потерпевшего; </a:t>
            </a:r>
          </a:p>
          <a:p>
            <a:pPr marL="0" indent="358775" algn="just" fontAlgn="base">
              <a:buNone/>
            </a:pPr>
            <a:r>
              <a:rPr lang="ru-RU" dirty="0" smtClean="0">
                <a:latin typeface="Times New Roman" pitchFamily="18" charset="0"/>
                <a:cs typeface="Times New Roman" pitchFamily="18" charset="0"/>
              </a:rPr>
              <a:t>- наказывается исправительными работами на срок до двух лет, либо ограничением свободы на срок до двух лет, либо принудительными работами на срок до двух лет, либо лишением свободы на тот же срок.</a:t>
            </a:r>
          </a:p>
          <a:p>
            <a:endParaRPr lang="ru-RU"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04800" y="381000"/>
            <a:ext cx="8305800" cy="6248400"/>
          </a:xfrm>
        </p:spPr>
        <p:txBody>
          <a:bodyPr>
            <a:normAutofit/>
          </a:bodyPr>
          <a:lstStyle/>
          <a:p>
            <a:pPr marL="0" indent="358775" algn="just"/>
            <a:r>
              <a:rPr lang="ru-RU" dirty="0" smtClean="0">
                <a:latin typeface="Times New Roman" pitchFamily="18" charset="0"/>
                <a:cs typeface="Times New Roman" pitchFamily="18" charset="0"/>
              </a:rPr>
              <a:t>По факту совершённого деяния при нанесении тяжкого и средней тяжести вреда здоровью, преступление квалифицируется статьями 111 и 112 УК РФ. В отношении этих преступлений предусмотрена ответственность не только за фактически нанесённые травмы и увечья потерпевшему, но и за умышленность действий. К умыслу может относиться и неспособность предвидеть последствия совершаемого насилия.</a:t>
            </a:r>
          </a:p>
          <a:p>
            <a:pPr marL="0" indent="358775" algn="just"/>
            <a:r>
              <a:rPr lang="ru-RU" dirty="0" smtClean="0">
                <a:latin typeface="Times New Roman" pitchFamily="18" charset="0"/>
                <a:cs typeface="Times New Roman" pitchFamily="18" charset="0"/>
              </a:rPr>
              <a:t> Действия в состоянии аффекта, независимо от тяжести причинённого здоровью вреда, будут рассматриваться по статье 113 УК РФ, но только в том случае, если будет доказано обозначенное состояние как причина, толкнувшая виновного на совершение преступления.</a:t>
            </a:r>
          </a:p>
          <a:p>
            <a:endParaRPr lang="ru-RU" dirty="0" smtClean="0"/>
          </a:p>
          <a:p>
            <a:endParaRPr lang="ru-RU"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74638"/>
            <a:ext cx="8458200" cy="792162"/>
          </a:xfrm>
        </p:spPr>
        <p:txBody>
          <a:bodyPr>
            <a:normAutofit/>
          </a:bodyPr>
          <a:lstStyle/>
          <a:p>
            <a:r>
              <a:rPr lang="ru-RU" sz="3200" b="1" dirty="0" smtClean="0">
                <a:solidFill>
                  <a:schemeClr val="tx1"/>
                </a:solidFill>
              </a:rPr>
              <a:t>Объект преступления: </a:t>
            </a:r>
            <a:endParaRPr lang="ru-RU" sz="3200" b="1" dirty="0">
              <a:solidFill>
                <a:schemeClr val="tx1"/>
              </a:solidFill>
            </a:endParaRPr>
          </a:p>
        </p:txBody>
      </p:sp>
      <p:sp>
        <p:nvSpPr>
          <p:cNvPr id="3" name="Содержимое 2"/>
          <p:cNvSpPr>
            <a:spLocks noGrp="1"/>
          </p:cNvSpPr>
          <p:nvPr>
            <p:ph sz="quarter" idx="1"/>
          </p:nvPr>
        </p:nvSpPr>
        <p:spPr>
          <a:xfrm>
            <a:off x="304800" y="914400"/>
            <a:ext cx="8229600" cy="5105400"/>
          </a:xfrm>
        </p:spPr>
        <p:txBody>
          <a:bodyPr/>
          <a:lstStyle/>
          <a:p>
            <a:pPr>
              <a:buNone/>
            </a:pPr>
            <a:endParaRPr lang="ru-RU" dirty="0" smtClean="0">
              <a:latin typeface="Times New Roman" pitchFamily="18" charset="0"/>
              <a:cs typeface="Times New Roman" pitchFamily="18" charset="0"/>
            </a:endParaRPr>
          </a:p>
          <a:p>
            <a:pPr marL="0" indent="358775" algn="just"/>
            <a:r>
              <a:rPr lang="ru-RU" dirty="0" smtClean="0">
                <a:latin typeface="Times New Roman" pitchFamily="18" charset="0"/>
                <a:cs typeface="Times New Roman" pitchFamily="18" charset="0"/>
              </a:rPr>
              <a:t>Им признается здоровье человека, а не жизнь, и в общественно опасных последствиях — тяжкий или средней тяжести вред здоровью.</a:t>
            </a:r>
            <a:endParaRPr lang="ru-RU" dirty="0">
              <a:latin typeface="Times New Roman" pitchFamily="18" charset="0"/>
              <a:cs typeface="Times New Roman" pitchFamily="18" charset="0"/>
            </a:endParaRPr>
          </a:p>
        </p:txBody>
      </p:sp>
      <p:pic>
        <p:nvPicPr>
          <p:cNvPr id="1027" name="Picture 3" descr="C:\Users\Наталья\Desktop\1754.jpg"/>
          <p:cNvPicPr>
            <a:picLocks noChangeAspect="1" noChangeArrowheads="1"/>
          </p:cNvPicPr>
          <p:nvPr/>
        </p:nvPicPr>
        <p:blipFill>
          <a:blip r:embed="rId2"/>
          <a:srcRect/>
          <a:stretch>
            <a:fillRect/>
          </a:stretch>
        </p:blipFill>
        <p:spPr bwMode="auto">
          <a:xfrm>
            <a:off x="5562599" y="3352800"/>
            <a:ext cx="3028483" cy="20644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74638"/>
            <a:ext cx="7772400" cy="792162"/>
          </a:xfrm>
        </p:spPr>
        <p:txBody>
          <a:bodyPr>
            <a:normAutofit/>
          </a:bodyPr>
          <a:lstStyle/>
          <a:p>
            <a:r>
              <a:rPr lang="ru-RU" sz="3200" b="1" dirty="0" smtClean="0">
                <a:solidFill>
                  <a:schemeClr val="tx1"/>
                </a:solidFill>
              </a:rPr>
              <a:t>Объективная сторона: </a:t>
            </a:r>
            <a:endParaRPr lang="ru-RU" sz="2800" b="1" dirty="0">
              <a:solidFill>
                <a:schemeClr val="tx1"/>
              </a:solidFill>
            </a:endParaRPr>
          </a:p>
        </p:txBody>
      </p:sp>
      <p:sp>
        <p:nvSpPr>
          <p:cNvPr id="3" name="Содержимое 2"/>
          <p:cNvSpPr>
            <a:spLocks noGrp="1"/>
          </p:cNvSpPr>
          <p:nvPr>
            <p:ph sz="quarter" idx="1"/>
          </p:nvPr>
        </p:nvSpPr>
        <p:spPr>
          <a:xfrm>
            <a:off x="228600" y="1219200"/>
            <a:ext cx="8382000" cy="5254752"/>
          </a:xfrm>
        </p:spPr>
        <p:txBody>
          <a:bodyPr>
            <a:normAutofit/>
          </a:bodyPr>
          <a:lstStyle/>
          <a:p>
            <a:pPr marL="0" indent="358775" algn="just"/>
            <a:r>
              <a:rPr lang="ru-RU" dirty="0" smtClean="0"/>
              <a:t>Объективная сторона деяния, предусмотренного ст. 113 УК РФ, состоит в причинении тяжкого или средней тяжести вреда здоровью лица, спровоцировавшего своим противоправным или аморальным поведением состояние аффекта у виновного.</a:t>
            </a:r>
            <a:endParaRPr lang="ru-RU" dirty="0" smtClean="0">
              <a:latin typeface="Times New Roman" pitchFamily="18" charset="0"/>
              <a:cs typeface="Times New Roman" pitchFamily="18" charset="0"/>
            </a:endParaRPr>
          </a:p>
          <a:p>
            <a:pPr marL="0" indent="358775" algn="just">
              <a:buNone/>
            </a:pPr>
            <a:r>
              <a:rPr lang="ru-RU" b="1" i="1" u="sng" dirty="0" smtClean="0">
                <a:latin typeface="Times New Roman" pitchFamily="18" charset="0"/>
                <a:cs typeface="Times New Roman" pitchFamily="18" charset="0"/>
              </a:rPr>
              <a:t>Преступления будет представлена фактами: </a:t>
            </a:r>
          </a:p>
          <a:p>
            <a:pPr marL="173038" indent="185738" algn="just">
              <a:buFont typeface="Wingdings" pitchFamily="2" charset="2"/>
              <a:buChar char="§"/>
            </a:pPr>
            <a:r>
              <a:rPr lang="ru-RU" dirty="0" smtClean="0">
                <a:latin typeface="Times New Roman" pitchFamily="18" charset="0"/>
                <a:cs typeface="Times New Roman" pitchFamily="18" charset="0"/>
              </a:rPr>
              <a:t>наносимых ударов, побоев и т.п., со стороны виновного; </a:t>
            </a:r>
          </a:p>
          <a:p>
            <a:pPr marL="173038" indent="185738" algn="just">
              <a:buFont typeface="Wingdings" pitchFamily="2" charset="2"/>
              <a:buChar char="§"/>
            </a:pPr>
            <a:r>
              <a:rPr lang="ru-RU" dirty="0" smtClean="0">
                <a:latin typeface="Times New Roman" pitchFamily="18" charset="0"/>
                <a:cs typeface="Times New Roman" pitchFamily="18" charset="0"/>
              </a:rPr>
              <a:t>наличием телесных повреждений пострадавшего;  временем и местом; </a:t>
            </a:r>
          </a:p>
          <a:p>
            <a:pPr marL="173038" indent="185738" algn="just">
              <a:buFont typeface="Wingdings" pitchFamily="2" charset="2"/>
              <a:buChar char="§"/>
            </a:pPr>
            <a:r>
              <a:rPr lang="ru-RU" dirty="0" smtClean="0">
                <a:latin typeface="Times New Roman" pitchFamily="18" charset="0"/>
                <a:cs typeface="Times New Roman" pitchFamily="18" charset="0"/>
              </a:rPr>
              <a:t>наличием третьих лиц – свидетелей преступления;</a:t>
            </a:r>
          </a:p>
          <a:p>
            <a:pPr marL="173038" indent="185738" algn="just">
              <a:buFont typeface="Wingdings" pitchFamily="2" charset="2"/>
              <a:buChar char="§"/>
            </a:pPr>
            <a:r>
              <a:rPr lang="ru-RU" dirty="0" smtClean="0">
                <a:latin typeface="Times New Roman" pitchFamily="18" charset="0"/>
                <a:cs typeface="Times New Roman" pitchFamily="18" charset="0"/>
              </a:rPr>
              <a:t>предметами, которыми агрессор наносил удары или производил другие действия.</a:t>
            </a:r>
          </a:p>
          <a:p>
            <a:pPr>
              <a:buNone/>
            </a:pPr>
            <a:endParaRPr lang="ru-RU"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74638"/>
            <a:ext cx="8534400" cy="792162"/>
          </a:xfrm>
        </p:spPr>
        <p:txBody>
          <a:bodyPr>
            <a:normAutofit/>
          </a:bodyPr>
          <a:lstStyle/>
          <a:p>
            <a:r>
              <a:rPr lang="ru-RU" sz="3200" b="1" dirty="0" smtClean="0">
                <a:solidFill>
                  <a:schemeClr val="tx1"/>
                </a:solidFill>
              </a:rPr>
              <a:t>Субъект преступления:</a:t>
            </a:r>
            <a:endParaRPr lang="ru-RU" sz="3200" b="1" dirty="0">
              <a:solidFill>
                <a:schemeClr val="tx1"/>
              </a:solidFill>
            </a:endParaRPr>
          </a:p>
        </p:txBody>
      </p:sp>
      <p:sp>
        <p:nvSpPr>
          <p:cNvPr id="3" name="Содержимое 2"/>
          <p:cNvSpPr>
            <a:spLocks noGrp="1"/>
          </p:cNvSpPr>
          <p:nvPr>
            <p:ph sz="quarter" idx="1"/>
          </p:nvPr>
        </p:nvSpPr>
        <p:spPr>
          <a:xfrm>
            <a:off x="228600" y="1295400"/>
            <a:ext cx="8458200" cy="5178552"/>
          </a:xfrm>
        </p:spPr>
        <p:txBody>
          <a:bodyPr/>
          <a:lstStyle/>
          <a:p>
            <a:pPr marL="0" indent="358775" algn="just"/>
            <a:r>
              <a:rPr lang="ru-RU" dirty="0" smtClean="0">
                <a:latin typeface="Times New Roman" pitchFamily="18" charset="0"/>
                <a:cs typeface="Times New Roman" pitchFamily="18" charset="0"/>
              </a:rPr>
              <a:t>Вменяемое физическое лицо, достигшее к моменту совершения преступления 16 лет.</a:t>
            </a:r>
          </a:p>
          <a:p>
            <a:pPr marL="0" indent="358775" algn="just"/>
            <a:endParaRPr lang="ru-RU" dirty="0">
              <a:latin typeface="Times New Roman" pitchFamily="18" charset="0"/>
              <a:cs typeface="Times New Roman" pitchFamily="18" charset="0"/>
            </a:endParaRPr>
          </a:p>
        </p:txBody>
      </p:sp>
      <p:pic>
        <p:nvPicPr>
          <p:cNvPr id="5" name="Picture 2" descr="C:\Users\Наталья\Desktop\Freshers-week-tips.jpg"/>
          <p:cNvPicPr>
            <a:picLocks noChangeAspect="1" noChangeArrowheads="1"/>
          </p:cNvPicPr>
          <p:nvPr/>
        </p:nvPicPr>
        <p:blipFill>
          <a:blip r:embed="rId2"/>
          <a:srcRect/>
          <a:stretch>
            <a:fillRect/>
          </a:stretch>
        </p:blipFill>
        <p:spPr bwMode="auto">
          <a:xfrm>
            <a:off x="2356402" y="2971800"/>
            <a:ext cx="3891997" cy="2819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515</TotalTime>
  <Words>666</Words>
  <Application>Microsoft Office PowerPoint</Application>
  <PresentationFormat>Экран (4:3)</PresentationFormat>
  <Paragraphs>41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Эркер</vt:lpstr>
      <vt:lpstr>  Причинение тяжкого или средней тяжести вреда здоровью в состоянии аффекта  (ст. 113 УК РФ)</vt:lpstr>
      <vt:lpstr>СПИСОК ИСПОЛЬЗУЕМОЙ ЛИТЕРАТУРЫ:</vt:lpstr>
      <vt:lpstr>Слайд 3</vt:lpstr>
      <vt:lpstr>Слайд 4</vt:lpstr>
      <vt:lpstr>Слайд 5</vt:lpstr>
      <vt:lpstr>Слайд 6</vt:lpstr>
      <vt:lpstr>Объект преступления: </vt:lpstr>
      <vt:lpstr>Объективная сторона: </vt:lpstr>
      <vt:lpstr>Субъект преступления:</vt:lpstr>
      <vt:lpstr>Субъективная сторона:</vt:lpstr>
      <vt:lpstr>Слайд 11</vt:lpstr>
      <vt:lpstr>Слайд 12</vt:lpstr>
      <vt:lpstr>Ответственность:</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Причинение тяжкого или средней тяжести вреда здоровью в состоянии аффекта</dc:title>
  <dc:creator>C.И. Султанов</dc:creator>
  <cp:lastModifiedBy>User</cp:lastModifiedBy>
  <cp:revision>70</cp:revision>
  <dcterms:created xsi:type="dcterms:W3CDTF">2016-11-29T13:44:54Z</dcterms:created>
  <dcterms:modified xsi:type="dcterms:W3CDTF">2017-10-20T11:46:58Z</dcterms:modified>
</cp:coreProperties>
</file>